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sldIdLst>
    <p:sldId id="260" r:id="rId2"/>
    <p:sldId id="261" r:id="rId3"/>
    <p:sldId id="262" r:id="rId4"/>
    <p:sldId id="264" r:id="rId5"/>
    <p:sldId id="265" r:id="rId6"/>
    <p:sldId id="267" r:id="rId7"/>
    <p:sldId id="272" r:id="rId8"/>
    <p:sldId id="269" r:id="rId9"/>
    <p:sldId id="271" r:id="rId10"/>
    <p:sldId id="274" r:id="rId11"/>
    <p:sldId id="270" r:id="rId1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ea typeface="ＭＳ Ｐゴシック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charset="0"/>
              <a:ea typeface="ＭＳ Ｐゴシック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it-IT">
              <a:latin typeface="Arial" charset="0"/>
              <a:ea typeface="ＭＳ Ｐゴシック" charset="0"/>
            </a:endParaRP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pPr lvl="0"/>
            <a:r>
              <a:rPr lang="it-IT" noProof="0" smtClean="0"/>
              <a:t>Fare clic per modificare lo stile del titolo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charset="0"/>
              <a:buNone/>
              <a:defRPr sz="3300"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A379CBDC-0EA1-4D2C-8AC7-A36E13DAFCED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67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201EA4-30EF-43E9-B87C-835CCBA24D6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044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CEA83-2CDF-4CA1-A20D-685F208B1A9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629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EBAA9-A206-439C-8F07-E02AE16DF40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3990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A6CD0-2A84-42CB-A433-7EB31DC6B8A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977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7F31C-81D4-4F24-BD04-F4561C75C43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05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85712B-1A7F-4490-9655-90FFFD39F557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44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83117-A454-4F84-8DD0-F1AB91DCC1D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36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237F66-7547-402F-8191-0D2305631F78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184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665EE-A621-43CD-8ED1-8B10A15415F8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285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F1DA4A-F4F0-4E82-BBD4-F0D1AB5FFEF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51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0B871-DA21-4A09-985F-EA6A2134E30D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605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DA9487CB-4B7B-4282-9E2C-DCC522D2DD3C}" type="slidenum">
              <a:rPr lang="it-IT"/>
              <a:pPr/>
              <a:t>‹N›</a:t>
            </a:fld>
            <a:endParaRPr lang="it-IT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9319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it-IT" sz="240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9319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  <a:ea typeface="ＭＳ Ｐゴシック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16013" y="390525"/>
            <a:ext cx="6451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it-IT" sz="4000" b="1">
                <a:latin typeface="Arial" charset="0"/>
                <a:ea typeface="ＭＳ Ｐゴシック" charset="0"/>
              </a:rPr>
              <a:t>La Terapia Cranio-Sacrale</a:t>
            </a:r>
            <a:endParaRPr lang="it-IT" sz="4000">
              <a:latin typeface="Arial" charset="0"/>
              <a:ea typeface="ＭＳ Ｐゴシック" charset="0"/>
            </a:endParaRPr>
          </a:p>
          <a:p>
            <a:pPr algn="ctr">
              <a:defRPr/>
            </a:pPr>
            <a:r>
              <a:rPr lang="it-IT" sz="4000" b="1">
                <a:latin typeface="Arial" charset="0"/>
                <a:ea typeface="ＭＳ Ｐゴシック" charset="0"/>
              </a:rPr>
              <a:t>in Pediatria</a:t>
            </a:r>
          </a:p>
        </p:txBody>
      </p:sp>
      <p:pic>
        <p:nvPicPr>
          <p:cNvPr id="14338" name="Picture 4" descr="967916_sweet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492375"/>
            <a:ext cx="3816350" cy="374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body" orient="vert" idx="4294967295"/>
          </p:nvPr>
        </p:nvSpPr>
        <p:spPr>
          <a:xfrm>
            <a:off x="827088" y="1905000"/>
            <a:ext cx="7705725" cy="403860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900" smtClean="0"/>
              <a:t>Si prega di contattare per ogni informazione il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900" smtClean="0"/>
              <a:t>Centro Studi Postura e  Globalità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900" smtClean="0"/>
              <a:t>Contatti</a:t>
            </a:r>
            <a:endParaRPr lang="it-IT" sz="2900" b="1" i="1" smtClean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900" b="1" smtClean="0"/>
              <a:t>Tel/fax  0687199305</a:t>
            </a:r>
            <a:endParaRPr lang="it-IT" sz="2900" b="1" i="1" smtClean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900" b="1" smtClean="0"/>
              <a:t>3356526982</a:t>
            </a:r>
            <a:endParaRPr lang="it-IT" sz="2900" b="1" i="1" smtClean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900" b="1" smtClean="0"/>
              <a:t>www.cspg.it</a:t>
            </a:r>
            <a:endParaRPr lang="it-IT" sz="2900" b="1" i="1" smtClean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900" b="1" smtClean="0"/>
              <a:t>infocspg@gmail.com</a:t>
            </a:r>
            <a:endParaRPr lang="it-IT" sz="2900" b="1" i="1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900" b="1" smtClean="0"/>
              <a:t> </a:t>
            </a:r>
            <a:endParaRPr lang="it-IT" sz="2900" b="1" i="1" smtClean="0"/>
          </a:p>
          <a:p>
            <a:pPr marL="0" indent="0" eaLnBrk="1" hangingPunct="1">
              <a:lnSpc>
                <a:spcPct val="90000"/>
              </a:lnSpc>
            </a:pPr>
            <a:endParaRPr lang="it-IT" sz="2900" smtClean="0"/>
          </a:p>
          <a:p>
            <a:pPr marL="0" indent="0" eaLnBrk="1" hangingPunct="1">
              <a:lnSpc>
                <a:spcPct val="90000"/>
              </a:lnSpc>
            </a:pPr>
            <a:endParaRPr lang="it-IT" sz="2900" smtClean="0"/>
          </a:p>
        </p:txBody>
      </p:sp>
      <p:pic>
        <p:nvPicPr>
          <p:cNvPr id="2355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92150"/>
            <a:ext cx="173355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>
              <a:cs typeface="+mj-cs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l"/>
              <a:defRPr/>
            </a:pPr>
            <a:endParaRPr lang="it-IT" smtClean="0">
              <a:cs typeface="+mn-cs"/>
            </a:endParaRPr>
          </a:p>
        </p:txBody>
      </p:sp>
      <p:pic>
        <p:nvPicPr>
          <p:cNvPr id="24579" name="Picture 4" descr="bambi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052513"/>
            <a:ext cx="7777163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>
              <a:cs typeface="+mj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3775075" cy="4038600"/>
          </a:xfrm>
        </p:spPr>
        <p:txBody>
          <a:bodyPr/>
          <a:lstStyle/>
          <a:p>
            <a:pPr eaLnBrk="1" hangingPunct="1"/>
            <a:r>
              <a:rPr lang="it-IT" sz="3200" smtClean="0"/>
              <a:t>La terapia cranio-sacrale è una terapia manuale che si basa sul trattamento del Sistema Cranio-Sacrale</a:t>
            </a:r>
          </a:p>
        </p:txBody>
      </p:sp>
      <p:pic>
        <p:nvPicPr>
          <p:cNvPr id="7172" name="Picture 4" descr="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25" y="2166938"/>
            <a:ext cx="3775075" cy="3514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>
              <a:cs typeface="+mj-cs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3775075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500" smtClean="0"/>
              <a:t>Il SCS è un sistema fisiologico composto da tutte le ossa del cranio, il sistema delle meningi che avvolgono il cervello ed il midollo spinale, il liquido encefalo-rachidiano, le prime vertebre cervicali, l</a:t>
            </a:r>
            <a:r>
              <a:rPr lang="ja-JP" altLang="it-IT" sz="2500" smtClean="0"/>
              <a:t>’</a:t>
            </a:r>
            <a:r>
              <a:rPr lang="it-IT" altLang="ja-JP" sz="2500" smtClean="0"/>
              <a:t>osso Sacro ed</a:t>
            </a:r>
            <a:r>
              <a:rPr lang="it-IT" altLang="ja-JP" sz="2100" smtClean="0"/>
              <a:t> </a:t>
            </a:r>
            <a:r>
              <a:rPr lang="it-IT" altLang="ja-JP" sz="2500" smtClean="0"/>
              <a:t>il Coccige</a:t>
            </a:r>
          </a:p>
          <a:p>
            <a:pPr eaLnBrk="1" hangingPunct="1">
              <a:lnSpc>
                <a:spcPct val="90000"/>
              </a:lnSpc>
            </a:pPr>
            <a:endParaRPr lang="it-IT" sz="2500" smtClean="0"/>
          </a:p>
        </p:txBody>
      </p:sp>
      <p:pic>
        <p:nvPicPr>
          <p:cNvPr id="8196" name="Picture 4" descr="scansione0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75" b="14328"/>
          <a:stretch>
            <a:fillRect/>
          </a:stretch>
        </p:blipFill>
        <p:spPr>
          <a:xfrm>
            <a:off x="5040313" y="1905000"/>
            <a:ext cx="3055937" cy="40386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200" smtClean="0"/>
              <a:t/>
            </a:r>
            <a:br>
              <a:rPr lang="it-IT" sz="4200" smtClean="0"/>
            </a:br>
            <a:endParaRPr lang="it-IT" sz="42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3775075" cy="4038600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it-IT" sz="2700" smtClean="0">
                <a:cs typeface="+mn-cs"/>
              </a:rPr>
              <a:t>I </a:t>
            </a:r>
            <a:r>
              <a:rPr lang="it-IT" sz="3200" smtClean="0">
                <a:cs typeface="+mn-cs"/>
              </a:rPr>
              <a:t>neonati esaminati 24-72 ore dopo il parto mostrano nel 13,1% dei casi  un appiattimento laterale o posteriore del cranio 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83125" y="1905000"/>
            <a:ext cx="3775075" cy="4038600"/>
          </a:xfrm>
        </p:spPr>
        <p:txBody>
          <a:bodyPr/>
          <a:lstStyle/>
          <a:p>
            <a:pPr eaLnBrk="1" hangingPunct="1">
              <a:buFont typeface="Wingdings" charset="0"/>
              <a:buChar char="l"/>
              <a:defRPr/>
            </a:pPr>
            <a:endParaRPr lang="it-IT" sz="2700" smtClean="0">
              <a:cs typeface="+mn-cs"/>
            </a:endParaRPr>
          </a:p>
        </p:txBody>
      </p:sp>
      <p:pic>
        <p:nvPicPr>
          <p:cNvPr id="17412" name="Picture 4" descr="fasi-par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844675"/>
            <a:ext cx="4016375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993775"/>
          </a:xfrm>
        </p:spPr>
        <p:txBody>
          <a:bodyPr/>
          <a:lstStyle/>
          <a:p>
            <a:pPr eaLnBrk="1" hangingPunct="1">
              <a:defRPr/>
            </a:pPr>
            <a:r>
              <a:rPr lang="it-IT" sz="2700" b="1" smtClean="0">
                <a:cs typeface="+mj-cs"/>
              </a:rPr>
              <a:t>Meccanismi  di produzione di  Lesioni Cranio-Sacrali durante la vita Fetale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4608513" cy="4464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900" b="1" smtClean="0"/>
          </a:p>
          <a:p>
            <a:pPr eaLnBrk="1" hangingPunct="1">
              <a:lnSpc>
                <a:spcPct val="80000"/>
              </a:lnSpc>
            </a:pPr>
            <a:r>
              <a:rPr lang="it-IT" sz="1800" b="1" smtClean="0"/>
              <a:t>Utero patologico</a:t>
            </a:r>
            <a:endParaRPr lang="it-IT" sz="1800" smtClean="0"/>
          </a:p>
          <a:p>
            <a:pPr eaLnBrk="1" hangingPunct="1">
              <a:lnSpc>
                <a:spcPct val="80000"/>
              </a:lnSpc>
            </a:pPr>
            <a:r>
              <a:rPr lang="it-IT" sz="1800" smtClean="0"/>
              <a:t>Lo spazio intrauterino è troppo piccolo , non permette uno sviluppo corretto del feto con eventuali malposizioni dei piedi degli arti inferiori ecc.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b="1" smtClean="0"/>
              <a:t>Disequilibrio del bacino materno</a:t>
            </a:r>
            <a:endParaRPr lang="it-IT" sz="1800" smtClean="0"/>
          </a:p>
          <a:p>
            <a:pPr eaLnBrk="1" hangingPunct="1">
              <a:lnSpc>
                <a:spcPct val="80000"/>
              </a:lnSpc>
            </a:pPr>
            <a:r>
              <a:rPr lang="it-IT" sz="1800" smtClean="0"/>
              <a:t>Negli ultimi 2 mesi gravidanza , la volta del cranio poggia sulla circonferenza pelvica e subisce l</a:t>
            </a:r>
            <a:r>
              <a:rPr lang="ja-JP" altLang="it-IT" sz="1800" smtClean="0"/>
              <a:t>’</a:t>
            </a:r>
            <a:r>
              <a:rPr lang="it-IT" altLang="ja-JP" sz="1800" smtClean="0"/>
              <a:t> influenza di ogni grave asimmetria del bacino materno</a:t>
            </a:r>
            <a:endParaRPr lang="it-IT" altLang="ja-JP" sz="1800" b="1" smtClean="0"/>
          </a:p>
          <a:p>
            <a:pPr eaLnBrk="1" hangingPunct="1">
              <a:lnSpc>
                <a:spcPct val="80000"/>
              </a:lnSpc>
            </a:pPr>
            <a:r>
              <a:rPr lang="it-IT" sz="1800" b="1" smtClean="0"/>
              <a:t>Gravidanza gemellare</a:t>
            </a:r>
            <a:endParaRPr lang="it-IT" sz="1800" smtClean="0"/>
          </a:p>
          <a:p>
            <a:pPr eaLnBrk="1" hangingPunct="1">
              <a:lnSpc>
                <a:spcPct val="80000"/>
              </a:lnSpc>
            </a:pPr>
            <a:r>
              <a:rPr lang="it-IT" sz="1800" smtClean="0"/>
              <a:t>Uno dei gemelli può subire una compressione cranica causata dai piesi dell</a:t>
            </a:r>
            <a:r>
              <a:rPr lang="ja-JP" altLang="it-IT" sz="1800" smtClean="0"/>
              <a:t>’</a:t>
            </a:r>
            <a:r>
              <a:rPr lang="it-IT" altLang="ja-JP" sz="1800" smtClean="0"/>
              <a:t>altro ecc.</a:t>
            </a:r>
            <a:endParaRPr lang="it-IT" altLang="ja-JP" sz="1800" b="1" smtClean="0"/>
          </a:p>
          <a:p>
            <a:pPr eaLnBrk="1" hangingPunct="1">
              <a:lnSpc>
                <a:spcPct val="80000"/>
              </a:lnSpc>
            </a:pPr>
            <a:r>
              <a:rPr lang="it-IT" sz="1800" b="1" smtClean="0"/>
              <a:t>Contrazioni premature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b="1" smtClean="0"/>
              <a:t>Impegno precoce</a:t>
            </a:r>
            <a:endParaRPr lang="it-IT" sz="1800" smtClean="0"/>
          </a:p>
        </p:txBody>
      </p:sp>
      <p:pic>
        <p:nvPicPr>
          <p:cNvPr id="18435" name="Picture 5" descr="cranio 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773238"/>
            <a:ext cx="3632200" cy="417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5148263" y="188913"/>
            <a:ext cx="3995737" cy="3960812"/>
          </a:xfrm>
        </p:spPr>
        <p:txBody>
          <a:bodyPr/>
          <a:lstStyle/>
          <a:p>
            <a:pPr eaLnBrk="1" hangingPunct="1">
              <a:buFont typeface="Wingdings" charset="0"/>
              <a:buChar char="l"/>
              <a:defRPr/>
            </a:pPr>
            <a:endParaRPr lang="it-IT" sz="2700" smtClean="0">
              <a:cs typeface="+mn-cs"/>
            </a:endParaRPr>
          </a:p>
          <a:p>
            <a:pPr eaLnBrk="1" hangingPunct="1">
              <a:buFont typeface="Wingdings" charset="0"/>
              <a:buChar char="l"/>
              <a:defRPr/>
            </a:pPr>
            <a:endParaRPr lang="it-IT" sz="2700" smtClean="0">
              <a:cs typeface="+mn-cs"/>
            </a:endParaRPr>
          </a:p>
        </p:txBody>
      </p:sp>
      <p:pic>
        <p:nvPicPr>
          <p:cNvPr id="14339" name="Picture 3" descr="scansione003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844675"/>
            <a:ext cx="3384550" cy="4392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643438" y="1916113"/>
            <a:ext cx="4176712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2000"/>
              <a:t>Durante il «travaglio» Il cranio fetale, sotto l'effetto delle pressioni intra-uterine fisiologicamente si accomoda, subisce un modellamento, modificando la propria forma al fine di adattarsi al canale del parto nel quale deve defluire</a:t>
            </a:r>
          </a:p>
          <a:p>
            <a:r>
              <a:rPr lang="it-IT" sz="2000"/>
              <a:t>l</a:t>
            </a:r>
            <a:r>
              <a:rPr lang="ja-JP" altLang="it-IT" sz="2000"/>
              <a:t>’</a:t>
            </a:r>
            <a:r>
              <a:rPr lang="it-IT" altLang="ja-JP" sz="2000"/>
              <a:t>accomodamento del cranio si compie attraverso una sovrapposizione delle ossa della volta</a:t>
            </a:r>
          </a:p>
          <a:p>
            <a:r>
              <a:rPr lang="it-IT" sz="2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>
              <a:cs typeface="+mj-cs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3775075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300" b="1" smtClean="0"/>
              <a:t> Il fisiologico modellamento cranico e le sovrapposizioni ossee devono scomparire entro le 72 ore dal parto</a:t>
            </a:r>
            <a:r>
              <a:rPr lang="it-IT" sz="2300" b="1" u="sng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300" smtClean="0"/>
              <a:t>Un  asimmetria delle ossa craniche sia essa di origine fetale o dovuta al parto può influire </a:t>
            </a:r>
            <a:r>
              <a:rPr lang="it-IT" sz="23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anche</a:t>
            </a:r>
            <a:r>
              <a:rPr lang="it-IT" sz="23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 distanza di anni</a:t>
            </a:r>
            <a:r>
              <a:rPr lang="it-IT" sz="2300" smtClean="0"/>
              <a:t> sulla funzionalità di tutte le strutture contenute nel cranio , sui nervi cranici e sulla postura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3125" y="1905000"/>
            <a:ext cx="3775075" cy="4038600"/>
          </a:xfrm>
        </p:spPr>
        <p:txBody>
          <a:bodyPr/>
          <a:lstStyle/>
          <a:p>
            <a:pPr eaLnBrk="1" hangingPunct="1">
              <a:buFont typeface="Wingdings" charset="0"/>
              <a:buChar char="l"/>
              <a:defRPr/>
            </a:pPr>
            <a:endParaRPr lang="it-IT" sz="2700" smtClean="0">
              <a:cs typeface="+mn-cs"/>
            </a:endParaRPr>
          </a:p>
          <a:p>
            <a:pPr eaLnBrk="1" hangingPunct="1">
              <a:buFont typeface="Wingdings" charset="0"/>
              <a:buChar char="l"/>
              <a:defRPr/>
            </a:pPr>
            <a:endParaRPr lang="it-IT" sz="2700" smtClean="0"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endParaRPr lang="it-IT" sz="2700" smtClean="0">
              <a:cs typeface="+mn-cs"/>
            </a:endParaRPr>
          </a:p>
          <a:p>
            <a:pPr eaLnBrk="1" hangingPunct="1">
              <a:buFont typeface="Wingdings" charset="0"/>
              <a:buChar char="l"/>
              <a:defRPr/>
            </a:pPr>
            <a:endParaRPr lang="it-IT" sz="2700" smtClean="0">
              <a:cs typeface="+mn-cs"/>
            </a:endParaRPr>
          </a:p>
          <a:p>
            <a:pPr eaLnBrk="1" hangingPunct="1">
              <a:buFont typeface="Wingdings" charset="0"/>
              <a:buChar char="l"/>
              <a:defRPr/>
            </a:pPr>
            <a:endParaRPr lang="it-IT" sz="2700" smtClean="0">
              <a:cs typeface="+mn-cs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588125" y="1557338"/>
            <a:ext cx="1871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it-IT">
              <a:latin typeface="Arial" charset="0"/>
              <a:ea typeface="ＭＳ Ｐゴシック" charset="0"/>
            </a:endParaRPr>
          </a:p>
        </p:txBody>
      </p:sp>
      <p:pic>
        <p:nvPicPr>
          <p:cNvPr id="20485" name="Picture 9" descr="9729f92d-4d45-f4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2243138"/>
            <a:ext cx="32004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 descr="967916_sweet[1]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989138"/>
            <a:ext cx="3816350" cy="37449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94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844675"/>
            <a:ext cx="4038600" cy="4286250"/>
          </a:xfrm>
        </p:spPr>
        <p:txBody>
          <a:bodyPr/>
          <a:lstStyle/>
          <a:p>
            <a:pPr eaLnBrk="1" hangingPunct="1"/>
            <a:r>
              <a:rPr lang="it-IT" sz="2400" b="1" smtClean="0"/>
              <a:t>La terapia Cranio Sacrale riequilibra in maniera delicata ma efficace il Sistema Cranio-Sacrale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400" b="1" smtClean="0"/>
              <a:t>La terapia avviene tramite delle delicatissime manipolazioni che si applicano sia sui neonati che sui bambini più grandi</a:t>
            </a:r>
          </a:p>
          <a:p>
            <a:pPr algn="ctr" eaLnBrk="1" hangingPunct="1">
              <a:buFont typeface="Wingdings" pitchFamily="2" charset="2"/>
              <a:buNone/>
            </a:pPr>
            <a:endParaRPr lang="it-IT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150938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cs typeface="+mj-cs"/>
              </a:rPr>
              <a:t>Applicazioni della terapia </a:t>
            </a:r>
            <a:br>
              <a:rPr lang="it-IT" smtClean="0">
                <a:cs typeface="+mj-cs"/>
              </a:rPr>
            </a:br>
            <a:r>
              <a:rPr lang="it-IT" smtClean="0">
                <a:cs typeface="+mj-cs"/>
              </a:rPr>
              <a:t>Cranio-Sacrale Pediatrica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213"/>
            <a:ext cx="4038600" cy="44656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it-IT" sz="1200" b="1" u="sng" smtClean="0">
                <a:cs typeface="+mn-cs"/>
              </a:rPr>
              <a:t>        Nascita</a:t>
            </a:r>
            <a:endParaRPr lang="it-IT" sz="1200" u="sng" smtClean="0"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Controllo e trattamento post parto del neonato 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Asimmetrie Craniche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Plagiocefalie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u="sng" smtClean="0">
                <a:cs typeface="+mn-cs"/>
              </a:rPr>
              <a:t>Gastroenterologia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Coliche addominali 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Reflusso gastroesofageo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Intolleranze alimentari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Stipsi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Allergologia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Asma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u="sng" smtClean="0">
                <a:cs typeface="+mn-cs"/>
              </a:rPr>
              <a:t>Otrinolarigoiatria 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Otiti ricorrenti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u="sng" smtClean="0">
                <a:cs typeface="+mn-cs"/>
              </a:rPr>
              <a:t>Oculistica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Strabismo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Miopia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Ipermetropia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u="sng" smtClean="0">
                <a:cs typeface="+mn-cs"/>
              </a:rPr>
              <a:t>Odontoiatria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Malocclusioni dentali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Disturbi della suzione e della deglutizione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Preparazione ed accompagnamento a trattamenti ortodontici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u="sng" smtClean="0">
                <a:cs typeface="+mn-cs"/>
              </a:rPr>
              <a:t>Ortopedia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Scoliosi ed atteggiamenti scoliotici,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 Iperlordosi-ipercifosi,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l"/>
              <a:defRPr/>
            </a:pPr>
            <a:r>
              <a:rPr lang="it-IT" sz="1200" b="1" smtClean="0">
                <a:cs typeface="+mn-cs"/>
              </a:rPr>
              <a:t> I</a:t>
            </a:r>
          </a:p>
        </p:txBody>
      </p:sp>
      <p:sp>
        <p:nvSpPr>
          <p:cNvPr id="21512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4683125" y="1773238"/>
            <a:ext cx="3775075" cy="4170362"/>
          </a:xfrm>
        </p:spPr>
        <p:txBody>
          <a:bodyPr/>
          <a:lstStyle/>
          <a:p>
            <a:pPr eaLnBrk="1" hangingPunct="1"/>
            <a:r>
              <a:rPr lang="it-IT" sz="1100" b="1" smtClean="0"/>
              <a:t>Torcicollo congenito</a:t>
            </a:r>
          </a:p>
          <a:p>
            <a:pPr eaLnBrk="1" hangingPunct="1"/>
            <a:r>
              <a:rPr lang="it-IT" sz="1100" b="1" smtClean="0"/>
              <a:t>Piede torto</a:t>
            </a:r>
          </a:p>
          <a:p>
            <a:pPr eaLnBrk="1" hangingPunct="1"/>
            <a:r>
              <a:rPr lang="it-IT" sz="1100" b="1" smtClean="0"/>
              <a:t>Ginocchio varo </a:t>
            </a:r>
          </a:p>
          <a:p>
            <a:pPr eaLnBrk="1" hangingPunct="1"/>
            <a:r>
              <a:rPr lang="it-IT" sz="1100" b="1" smtClean="0"/>
              <a:t>Ginocchio valgo</a:t>
            </a:r>
          </a:p>
          <a:p>
            <a:pPr eaLnBrk="1" hangingPunct="1"/>
            <a:r>
              <a:rPr lang="it-IT" sz="1100" b="1" smtClean="0"/>
              <a:t> </a:t>
            </a:r>
            <a:r>
              <a:rPr lang="it-IT" sz="1100" b="1" u="sng" smtClean="0"/>
              <a:t>Patologie neurologiche e cognitive:</a:t>
            </a:r>
          </a:p>
          <a:p>
            <a:pPr eaLnBrk="1" hangingPunct="1"/>
            <a:r>
              <a:rPr lang="it-IT" sz="1100" b="1" smtClean="0"/>
              <a:t>Paralisi ostetriche</a:t>
            </a:r>
          </a:p>
          <a:p>
            <a:pPr eaLnBrk="1" hangingPunct="1"/>
            <a:r>
              <a:rPr lang="it-IT" sz="1100" b="1" smtClean="0"/>
              <a:t>Paralisi del facciale</a:t>
            </a:r>
          </a:p>
          <a:p>
            <a:pPr eaLnBrk="1" hangingPunct="1"/>
            <a:r>
              <a:rPr lang="it-IT" sz="1100" b="1" smtClean="0"/>
              <a:t>Paralisi Periferiche</a:t>
            </a:r>
          </a:p>
          <a:p>
            <a:pPr eaLnBrk="1" hangingPunct="1"/>
            <a:r>
              <a:rPr lang="it-IT" sz="1100" b="1" smtClean="0"/>
              <a:t>Cefalee</a:t>
            </a:r>
          </a:p>
          <a:p>
            <a:pPr eaLnBrk="1" hangingPunct="1"/>
            <a:r>
              <a:rPr lang="it-IT" sz="1100" b="1" smtClean="0"/>
              <a:t>Emicranie</a:t>
            </a:r>
          </a:p>
          <a:p>
            <a:pPr eaLnBrk="1" hangingPunct="1"/>
            <a:r>
              <a:rPr lang="it-IT" sz="1100" b="1" smtClean="0"/>
              <a:t>Paralisi cerebrali infantili</a:t>
            </a:r>
          </a:p>
          <a:p>
            <a:pPr eaLnBrk="1" hangingPunct="1"/>
            <a:r>
              <a:rPr lang="it-IT" sz="1100" b="1" smtClean="0"/>
              <a:t>Paralisi del plesso brachiale</a:t>
            </a:r>
          </a:p>
          <a:p>
            <a:pPr eaLnBrk="1" hangingPunct="1"/>
            <a:r>
              <a:rPr lang="it-IT" sz="1100" b="1" smtClean="0"/>
              <a:t>Ritardi psicomotori</a:t>
            </a:r>
          </a:p>
          <a:p>
            <a:pPr eaLnBrk="1" hangingPunct="1"/>
            <a:r>
              <a:rPr lang="it-IT" sz="1100" b="1" smtClean="0"/>
              <a:t>Ritardi del linguaggio</a:t>
            </a:r>
          </a:p>
          <a:p>
            <a:pPr eaLnBrk="1" hangingPunct="1"/>
            <a:r>
              <a:rPr lang="it-IT" sz="1100" b="1" smtClean="0"/>
              <a:t>Autismo</a:t>
            </a:r>
          </a:p>
          <a:p>
            <a:pPr eaLnBrk="1" hangingPunct="1"/>
            <a:r>
              <a:rPr lang="it-IT" sz="1100" b="1" smtClean="0"/>
              <a:t>Dislessia      </a:t>
            </a:r>
          </a:p>
          <a:p>
            <a:pPr eaLnBrk="1" hangingPunct="1"/>
            <a:r>
              <a:rPr lang="it-IT" sz="1100" b="1" smtClean="0"/>
              <a:t>Iperattività</a:t>
            </a:r>
          </a:p>
          <a:p>
            <a:pPr eaLnBrk="1" hangingPunct="1"/>
            <a:r>
              <a:rPr lang="it-IT" sz="1100" b="1" smtClean="0"/>
              <a:t>Disturbi del ritmo sonno veglia</a:t>
            </a:r>
          </a:p>
          <a:p>
            <a:pPr eaLnBrk="1" hangingPunct="1"/>
            <a:r>
              <a:rPr lang="it-IT" sz="1100" b="1" smtClean="0"/>
              <a:t>Disturbi del sonno</a:t>
            </a:r>
          </a:p>
          <a:p>
            <a:pPr eaLnBrk="1" hangingPunct="1"/>
            <a:r>
              <a:rPr lang="it-IT" sz="1100" b="1" smtClean="0"/>
              <a:t>Eneuresi</a:t>
            </a:r>
          </a:p>
          <a:p>
            <a:pPr eaLnBrk="1" hangingPunct="1"/>
            <a:r>
              <a:rPr lang="it-IT" sz="1100" b="1" u="sng" smtClean="0"/>
              <a:t>Chirurgia</a:t>
            </a:r>
          </a:p>
          <a:p>
            <a:pPr eaLnBrk="1" hangingPunct="1"/>
            <a:r>
              <a:rPr lang="it-IT" sz="1100" b="1" smtClean="0"/>
              <a:t>Aderenze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101</TotalTime>
  <Words>437</Words>
  <Application>Microsoft Office PowerPoint</Application>
  <PresentationFormat>Presentazione su schermo (4:3)</PresentationFormat>
  <Paragraphs>82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ＭＳ Ｐゴシック</vt:lpstr>
      <vt:lpstr>Arial Black</vt:lpstr>
      <vt:lpstr>Wingdings</vt:lpstr>
      <vt:lpstr>Calibri</vt:lpstr>
      <vt:lpstr>Times New Roman</vt:lpstr>
      <vt:lpstr>Studio</vt:lpstr>
      <vt:lpstr>Presentazione standard di PowerPoint</vt:lpstr>
      <vt:lpstr>Presentazione standard di PowerPoint</vt:lpstr>
      <vt:lpstr>Presentazione standard di PowerPoint</vt:lpstr>
      <vt:lpstr> </vt:lpstr>
      <vt:lpstr>Meccanismi  di produzione di  Lesioni Cranio-Sacrali durante la vita Fetale</vt:lpstr>
      <vt:lpstr>Presentazione standard di PowerPoint</vt:lpstr>
      <vt:lpstr>Presentazione standard di PowerPoint</vt:lpstr>
      <vt:lpstr>Presentazione standard di PowerPoint</vt:lpstr>
      <vt:lpstr>Applicazioni della terapia  Cranio-Sacrale Pediatrica</vt:lpstr>
      <vt:lpstr>Presentazione standard di PowerPoint</vt:lpstr>
      <vt:lpstr>Presentazione standard di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Federico</cp:lastModifiedBy>
  <cp:revision>7</cp:revision>
  <dcterms:created xsi:type="dcterms:W3CDTF">2011-02-04T10:51:55Z</dcterms:created>
  <dcterms:modified xsi:type="dcterms:W3CDTF">2013-05-06T06:39:30Z</dcterms:modified>
</cp:coreProperties>
</file>