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56" r:id="rId2"/>
    <p:sldId id="257" r:id="rId3"/>
    <p:sldId id="279" r:id="rId4"/>
    <p:sldId id="278" r:id="rId5"/>
    <p:sldId id="280" r:id="rId6"/>
    <p:sldId id="271" r:id="rId7"/>
    <p:sldId id="272" r:id="rId8"/>
    <p:sldId id="273" r:id="rId9"/>
    <p:sldId id="274" r:id="rId10"/>
    <p:sldId id="287" r:id="rId11"/>
    <p:sldId id="275" r:id="rId12"/>
    <p:sldId id="284" r:id="rId13"/>
    <p:sldId id="286" r:id="rId14"/>
    <p:sldId id="289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640B691-AE04-43C4-886B-95C66C48195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4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DDF2B-2E27-4EA4-9223-23DCF3337FD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5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2B6C7-BE19-4DA9-9CBD-F7D503D5C1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7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AA3BC-8A26-4ACF-87D8-1877739B345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3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4C18C-201D-4AAA-976B-82F72FCC582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0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56C99-48AD-40F7-A438-484DB7F0E08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74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1BD11-5D99-469E-A6B9-1B2CE4D3F6C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7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A4833-14C2-48A7-9874-142206CEBB3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32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3246-B3EC-47E1-A4ED-53BF9C9214E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C8CC6-9768-405C-A4CB-02BE945F9F1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2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CE368-685F-4D68-8C96-8E59D195400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86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7C84C-F648-4A66-999F-D4FB9460BD2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55660B-2FAF-4E3B-BA74-2E74425CF18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51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4800" smtClean="0">
                <a:cs typeface="+mj-cs"/>
              </a:rPr>
              <a:t>La Terapia Cranio-Sacrale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  <p:pic>
        <p:nvPicPr>
          <p:cNvPr id="14339" name="Picture 5" descr="ANd9GcRk9vX657l6ngJH0js296cWlLUlWyU0vKZwFTM4vbly5cwWct8bh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92375"/>
            <a:ext cx="63373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Applicazioni della Terapia Cranio-Sacrale in Otorinolaringoiatria</a:t>
            </a:r>
            <a:r>
              <a:rPr lang="it-IT" sz="3400" smtClean="0"/>
              <a:t/>
            </a:r>
            <a:br>
              <a:rPr lang="it-IT" sz="3400" smtClean="0"/>
            </a:br>
            <a:endParaRPr lang="it-IT" sz="3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05000"/>
            <a:ext cx="4064000" cy="4114800"/>
          </a:xfrm>
        </p:spPr>
        <p:txBody>
          <a:bodyPr/>
          <a:lstStyle/>
          <a:p>
            <a:pPr eaLnBrk="1" hangingPunct="1"/>
            <a:r>
              <a:rPr lang="it-IT" sz="2600" smtClean="0"/>
              <a:t>Abbassamento dell</a:t>
            </a:r>
            <a:r>
              <a:rPr lang="ja-JP" altLang="it-IT" sz="2600" smtClean="0"/>
              <a:t>’</a:t>
            </a:r>
            <a:r>
              <a:rPr lang="it-IT" altLang="ja-JP" sz="2600" smtClean="0"/>
              <a:t>udito</a:t>
            </a:r>
          </a:p>
          <a:p>
            <a:pPr eaLnBrk="1" hangingPunct="1"/>
            <a:r>
              <a:rPr lang="it-IT" sz="2600" smtClean="0"/>
              <a:t>Vertigini </a:t>
            </a:r>
          </a:p>
          <a:p>
            <a:pPr eaLnBrk="1" hangingPunct="1"/>
            <a:r>
              <a:rPr lang="it-IT" sz="2600" smtClean="0"/>
              <a:t>Deviazioni del setto nasale</a:t>
            </a:r>
          </a:p>
          <a:p>
            <a:pPr eaLnBrk="1" hangingPunct="1"/>
            <a:r>
              <a:rPr lang="it-IT" sz="2600" smtClean="0"/>
              <a:t>Otiti ricorrenti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endParaRPr lang="it-IT" sz="2600" smtClean="0">
              <a:cs typeface="+mn-cs"/>
            </a:endParaRPr>
          </a:p>
        </p:txBody>
      </p:sp>
      <p:pic>
        <p:nvPicPr>
          <p:cNvPr id="23556" name="Picture 5" descr="a_orecchio_20grand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1670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cs typeface="+mj-cs"/>
              </a:rPr>
              <a:t>Applicazioni della Terapia Cranio-Sacrale in</a:t>
            </a:r>
            <a:r>
              <a:rPr lang="it-IT" sz="3200" b="1" smtClean="0">
                <a:cs typeface="+mj-cs"/>
              </a:rPr>
              <a:t> </a:t>
            </a:r>
            <a:r>
              <a:rPr lang="it-IT" sz="3200" smtClean="0">
                <a:cs typeface="+mj-cs"/>
              </a:rPr>
              <a:t>Gastroenterologia</a:t>
            </a:r>
            <a:br>
              <a:rPr lang="it-IT" sz="3200" smtClean="0">
                <a:cs typeface="+mj-cs"/>
              </a:rPr>
            </a:br>
            <a:endParaRPr lang="it-IT" sz="3200" smtClean="0"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r>
              <a:rPr lang="it-IT" sz="2600" b="1" smtClean="0">
                <a:cs typeface="+mn-cs"/>
              </a:rPr>
              <a:t>Gastroenterologia</a:t>
            </a:r>
            <a:endParaRPr lang="it-IT" sz="2600" smtClean="0">
              <a:cs typeface="+mn-cs"/>
            </a:endParaRP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Coliche addominali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Intolleranze alimentari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Stipsi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Ernia Iatale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Reflusso Gastroesofageo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endParaRPr lang="it-IT" sz="2600" smtClean="0">
              <a:cs typeface="+mn-cs"/>
            </a:endParaRPr>
          </a:p>
        </p:txBody>
      </p:sp>
      <p:pic>
        <p:nvPicPr>
          <p:cNvPr id="24580" name="Picture 7" descr="Stomac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3857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cs typeface="+mj-cs"/>
              </a:rPr>
              <a:t>Applicazioni della Terapia Cranio-Sacrale in</a:t>
            </a:r>
            <a:r>
              <a:rPr lang="it-IT" sz="3200" b="1" smtClean="0">
                <a:cs typeface="+mj-cs"/>
              </a:rPr>
              <a:t> </a:t>
            </a:r>
            <a:r>
              <a:rPr lang="it-IT" sz="3200" smtClean="0">
                <a:cs typeface="+mj-cs"/>
              </a:rPr>
              <a:t>Neurologia</a:t>
            </a:r>
            <a:r>
              <a:rPr lang="it-IT" sz="3900" smtClean="0">
                <a:cs typeface="+mj-cs"/>
              </a:rPr>
              <a:t> </a:t>
            </a:r>
            <a:br>
              <a:rPr lang="it-IT" sz="3900" smtClean="0">
                <a:cs typeface="+mj-cs"/>
              </a:rPr>
            </a:br>
            <a:endParaRPr lang="it-IT" sz="3900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3845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Cefalee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Emicranie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Anosmie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Sclerosi multipla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Emiplegia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Morbo di Parkinson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Morbo di Alzhaimer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Demenze polinfartuali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Paraplegie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Tetraplegie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Paralisi del facciale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Nevralgie del trigemino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endParaRPr lang="it-IT" sz="2000" smtClean="0"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¢"/>
              <a:defRPr/>
            </a:pPr>
            <a:endParaRPr lang="it-IT" sz="2000" smtClean="0">
              <a:cs typeface="+mn-cs"/>
            </a:endParaRPr>
          </a:p>
        </p:txBody>
      </p:sp>
      <p:pic>
        <p:nvPicPr>
          <p:cNvPr id="25604" name="Picture 7" descr="012973-lettura_del_cerv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7449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+mj-cs"/>
              </a:rPr>
              <a:t>Ritrovare la Salute ed il Benessere 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05000"/>
            <a:ext cx="34575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/>
              <a:t>   </a:t>
            </a:r>
            <a:r>
              <a:rPr lang="it-IT" sz="2400" smtClean="0"/>
              <a:t>La risoluzione dei dolori e dei sintomi e la ritrovata elasticità  e mobilità hanno un effetto positivo sulla vitalità e sull</a:t>
            </a:r>
            <a:r>
              <a:rPr lang="ja-JP" altLang="it-IT" sz="2400" smtClean="0"/>
              <a:t>’</a:t>
            </a:r>
            <a:r>
              <a:rPr lang="it-IT" altLang="ja-JP" sz="2400" smtClean="0"/>
              <a:t> umore  producendo uno stato di elevato benessere psicofisico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    </a:t>
            </a:r>
            <a:endParaRPr lang="it-IT" sz="2400" b="1" smtClean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endParaRPr lang="it-IT" sz="2600" smtClean="0">
              <a:cs typeface="+mn-cs"/>
            </a:endParaRPr>
          </a:p>
        </p:txBody>
      </p:sp>
      <p:pic>
        <p:nvPicPr>
          <p:cNvPr id="26628" name="Picture 12" descr="lo%20sport%20nella%20terza%20et%C3%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33924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1413" y="1171575"/>
            <a:ext cx="5360987" cy="44672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Si prega di contattare per ogni informazione il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Centro Studi Postura e  Globalità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Contatti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smtClean="0"/>
              <a:t>Tel/fax  0687199305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smtClean="0"/>
              <a:t>3356526982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smtClean="0"/>
              <a:t>www.cspg.it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infocspg@gmail.com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smtClean="0"/>
              <a:t> </a:t>
            </a:r>
            <a:endParaRPr lang="it-IT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</p:txBody>
      </p:sp>
      <p:pic>
        <p:nvPicPr>
          <p:cNvPr id="2765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7335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+mj-cs"/>
              </a:rPr>
              <a:t>Obiettivo della Terapia Cranio -Sacrale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200" smtClean="0"/>
              <a:t>La terapia Cranio-Sacrale ha lo scopo di rilasciare le restrizioni del Tessuto Connettivo e di riportare in fisiologia tutte le strutture del corpo 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smtClean="0"/>
              <a:t>Ossa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smtClean="0"/>
              <a:t>Muscoli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smtClean="0"/>
              <a:t>Organi e i  visceri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smtClean="0"/>
              <a:t>Favorendone la corretta funzionalità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200" smtClean="0"/>
              <a:t>   </a:t>
            </a:r>
            <a:endParaRPr lang="it-IT" sz="2200" u="sng" smtClean="0"/>
          </a:p>
          <a:p>
            <a:pPr eaLnBrk="1" hangingPunct="1">
              <a:lnSpc>
                <a:spcPct val="90000"/>
              </a:lnSpc>
            </a:pPr>
            <a:endParaRPr lang="it-IT" sz="2200" smtClean="0"/>
          </a:p>
        </p:txBody>
      </p:sp>
      <p:pic>
        <p:nvPicPr>
          <p:cNvPr id="1536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124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sion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8" b="9650"/>
          <a:stretch>
            <a:fillRect/>
          </a:stretch>
        </p:blipFill>
        <p:spPr bwMode="auto">
          <a:xfrm>
            <a:off x="3851275" y="188913"/>
            <a:ext cx="1603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44879" b="44868"/>
          <a:stretch>
            <a:fillRect/>
          </a:stretch>
        </p:blipFill>
        <p:spPr bwMode="auto">
          <a:xfrm>
            <a:off x="0" y="0"/>
            <a:ext cx="217963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7" name="Picture 4" descr="peritoneo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97413"/>
            <a:ext cx="21971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Def-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6320" r="10260" b="5486"/>
          <a:stretch>
            <a:fillRect/>
          </a:stretch>
        </p:blipFill>
        <p:spPr bwMode="auto">
          <a:xfrm>
            <a:off x="4067175" y="2781300"/>
            <a:ext cx="23939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908" r="44864" b="44868"/>
          <a:stretch>
            <a:fillRect/>
          </a:stretch>
        </p:blipFill>
        <p:spPr bwMode="auto">
          <a:xfrm>
            <a:off x="5867400" y="188913"/>
            <a:ext cx="3121025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13954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3168650" cy="374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2000" smtClean="0">
                <a:cs typeface="+mn-cs"/>
              </a:rPr>
              <a:t>Tutti gli organi , le ossa , i muscoli i vasi sanguigni sono parzialmente costituiti o rivestiti da tessuto connettivo.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2000" smtClean="0">
                <a:cs typeface="+mn-cs"/>
              </a:rPr>
              <a:t>Strutture come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la Pleura,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il Peritoneo ,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il Pericardio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Le Meningi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I Legamenti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Le Fasce Muscolari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2000" b="1" smtClean="0">
                <a:cs typeface="+mn-cs"/>
              </a:rPr>
              <a:t>Sono fatte di Tessuto Connettivo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90525"/>
            <a:ext cx="7488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tx1"/>
                </a:solidFill>
                <a:cs typeface="+mj-cs"/>
              </a:rPr>
              <a:t>COSA CREA PATOLOGIA NEL TESSUTO CONNETTIVO 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690688"/>
            <a:ext cx="6402388" cy="4745037"/>
          </a:xfrm>
        </p:spPr>
        <p:txBody>
          <a:bodyPr/>
          <a:lstStyle/>
          <a:p>
            <a:pPr eaLnBrk="1" hangingPunct="1"/>
            <a:r>
              <a:rPr lang="it-IT" smtClean="0"/>
              <a:t>ATTIVITA</a:t>
            </a:r>
            <a:r>
              <a:rPr lang="ja-JP" altLang="it-IT" smtClean="0"/>
              <a:t>’</a:t>
            </a:r>
            <a:r>
              <a:rPr lang="it-IT" altLang="ja-JP" smtClean="0"/>
              <a:t> MOTORIA RIDOTTA O ECCESSIVA</a:t>
            </a:r>
          </a:p>
          <a:p>
            <a:pPr eaLnBrk="1" hangingPunct="1"/>
            <a:r>
              <a:rPr lang="it-IT" smtClean="0"/>
              <a:t>INFEZIONI</a:t>
            </a:r>
          </a:p>
          <a:p>
            <a:pPr eaLnBrk="1" hangingPunct="1"/>
            <a:r>
              <a:rPr lang="it-IT" smtClean="0"/>
              <a:t>TRAUMI</a:t>
            </a:r>
          </a:p>
          <a:p>
            <a:pPr eaLnBrk="1" hangingPunct="1"/>
            <a:r>
              <a:rPr lang="it-IT" smtClean="0"/>
              <a:t>INTERVENTI CHIRURGICI</a:t>
            </a:r>
          </a:p>
          <a:p>
            <a:pPr eaLnBrk="1" hangingPunct="1">
              <a:buFont typeface="Wingdings" pitchFamily="2" charset="2"/>
              <a:buNone/>
            </a:pPr>
            <a:endParaRPr lang="it-IT" sz="170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mtClean="0"/>
              <a:t>. </a:t>
            </a:r>
          </a:p>
        </p:txBody>
      </p:sp>
      <p:pic>
        <p:nvPicPr>
          <p:cNvPr id="17411" name="Picture 7" descr="Foto_chiru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41888"/>
            <a:ext cx="1330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feb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68863"/>
            <a:ext cx="15509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2084601248_30f0c04e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1444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cs typeface="+mj-cs"/>
              </a:rPr>
              <a:t>Effetti sulla Postura e sugli Organi</a:t>
            </a:r>
          </a:p>
        </p:txBody>
      </p:sp>
      <p:pic>
        <p:nvPicPr>
          <p:cNvPr id="29700" name="Picture 4" descr="conformazion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70217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05400" y="2133600"/>
            <a:ext cx="3429000" cy="3886200"/>
          </a:xfrm>
        </p:spPr>
        <p:txBody>
          <a:bodyPr/>
          <a:lstStyle/>
          <a:p>
            <a:pPr eaLnBrk="1" hangingPunct="1"/>
            <a:r>
              <a:rPr lang="it-IT" sz="2000" smtClean="0"/>
              <a:t>L</a:t>
            </a:r>
            <a:r>
              <a:rPr lang="ja-JP" altLang="it-IT" sz="2000" smtClean="0"/>
              <a:t>’</a:t>
            </a:r>
            <a:r>
              <a:rPr lang="it-IT" altLang="ja-JP" sz="2000" smtClean="0"/>
              <a:t>alterazione del tessuto  connettivo modifica la normale elasticità di quel distretto ed altera la postura generale arrivando a volte a causare anche disturbi e sintomi </a:t>
            </a:r>
            <a:r>
              <a:rPr lang="it-IT" altLang="ja-JP" sz="2000" u="sng" smtClean="0"/>
              <a:t>sia muscolari che</a:t>
            </a:r>
            <a:r>
              <a:rPr lang="it-IT" altLang="ja-JP" sz="2000" smtClean="0"/>
              <a:t> </a:t>
            </a:r>
            <a:r>
              <a:rPr lang="it-IT" altLang="ja-JP" sz="2000" u="sng" smtClean="0"/>
              <a:t>viscerali</a:t>
            </a:r>
            <a:r>
              <a:rPr lang="it-IT" altLang="ja-JP" sz="2000" smtClean="0"/>
              <a:t> in distretti molto lontani da quelli in cui si è verificato il problema</a:t>
            </a:r>
            <a:endParaRPr lang="it-IT" sz="2000" smtClean="0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627313" y="3357563"/>
            <a:ext cx="280987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2541" tIns="51270" rIns="102541" bIns="51270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476375" y="3357563"/>
            <a:ext cx="280988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2541" tIns="51270" rIns="102541" bIns="51270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+mj-cs"/>
              </a:rPr>
              <a:t>La Terapia Cranio- Sacrale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05000"/>
            <a:ext cx="38877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100" smtClean="0"/>
              <a:t>Il Terapista Cranio-Sacrale  applica tecniche palpatorie e manipolative tanto delicate quanto efficaci che permettono all</a:t>
            </a:r>
            <a:r>
              <a:rPr lang="ja-JP" altLang="it-IT" sz="2100" smtClean="0"/>
              <a:t>’</a:t>
            </a:r>
            <a:r>
              <a:rPr lang="it-IT" altLang="ja-JP" sz="2100" smtClean="0"/>
              <a:t>intero organismo di ritrovare la propria funzionalità </a:t>
            </a:r>
          </a:p>
          <a:p>
            <a:pPr eaLnBrk="1" hangingPunct="1">
              <a:lnSpc>
                <a:spcPct val="80000"/>
              </a:lnSpc>
            </a:pPr>
            <a:r>
              <a:rPr lang="it-IT" sz="2100" smtClean="0"/>
              <a:t>.La terapia è passiva pertanto anche chi non può affaticarsi o ha problemi motori o soffre di osteoporosi può usufruirne.</a:t>
            </a:r>
          </a:p>
          <a:p>
            <a:pPr eaLnBrk="1" hangingPunct="1">
              <a:lnSpc>
                <a:spcPct val="80000"/>
              </a:lnSpc>
            </a:pPr>
            <a:r>
              <a:rPr lang="it-IT" sz="2100" smtClean="0"/>
              <a:t>  E</a:t>
            </a:r>
            <a:r>
              <a:rPr lang="ja-JP" altLang="it-IT" sz="2100" smtClean="0"/>
              <a:t>’</a:t>
            </a:r>
            <a:r>
              <a:rPr lang="it-IT" altLang="ja-JP" sz="2100" smtClean="0"/>
              <a:t> adatta anche a pazienti non collaboranti</a:t>
            </a:r>
            <a:endParaRPr lang="it-IT" sz="2100" smtClean="0"/>
          </a:p>
        </p:txBody>
      </p:sp>
      <p:pic>
        <p:nvPicPr>
          <p:cNvPr id="19459" name="Picture 5" descr="2865_TerMan_Fa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048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222375"/>
          </a:xfrm>
        </p:spPr>
        <p:txBody>
          <a:bodyPr/>
          <a:lstStyle/>
          <a:p>
            <a:pPr eaLnBrk="1" hangingPunct="1">
              <a:defRPr/>
            </a:pPr>
            <a:r>
              <a:rPr lang="it-IT" sz="3800" smtClean="0">
                <a:cs typeface="+mj-cs"/>
              </a:rPr>
              <a:t>Patologie Ortopediche trattabili con la Terapia Cranio-Sacrale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05000"/>
            <a:ext cx="3816350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Cervicalgia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Cervicobrachialgia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Ernie del disco cervicali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Dorsalgie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Lombalgia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Lombosciatalgia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Ernie del disco lombari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Periartriti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Epicondiliti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Metatarsalgie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Distorsioni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Colpi della frusta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Fratture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r>
              <a:rPr lang="it-IT" sz="2000" smtClean="0">
                <a:cs typeface="+mn-cs"/>
              </a:rPr>
              <a:t>Ritardi di Consolidazione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¢"/>
              <a:defRPr/>
            </a:pPr>
            <a:endParaRPr lang="it-IT" sz="1400" smtClean="0">
              <a:cs typeface="+mn-cs"/>
            </a:endParaRPr>
          </a:p>
        </p:txBody>
      </p:sp>
      <p:pic>
        <p:nvPicPr>
          <p:cNvPr id="20484" name="Picture 7" descr="mal-di-schiena-chiru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10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+mj-cs"/>
              </a:rPr>
              <a:t>Applicazioni della Terapia Cranio-Sacrale in Chirurgia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Prevenzione delle complicanze posturali  secondarie ad Intervento chirurgico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Trattamento delle aderenze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endParaRPr lang="it-IT" sz="2600" smtClean="0">
              <a:cs typeface="+mn-cs"/>
            </a:endParaRPr>
          </a:p>
        </p:txBody>
      </p:sp>
      <p:pic>
        <p:nvPicPr>
          <p:cNvPr id="21508" name="Picture 7" descr="AS33-1109-p90-91-aderenze_foto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9608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800" smtClean="0">
                <a:cs typeface="+mj-cs"/>
              </a:rPr>
              <a:t>Applicazioni della Terapia Cranio-Sacrale in Odontoiatria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40113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Disfunzioni ATM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Preparazione alla valutazione ed al trattamento ortodontico e gnatologico</a:t>
            </a:r>
          </a:p>
          <a:p>
            <a:pPr eaLnBrk="1" hangingPunct="1">
              <a:buFont typeface="Wingdings" charset="0"/>
              <a:buChar char="¢"/>
              <a:defRPr/>
            </a:pPr>
            <a:r>
              <a:rPr lang="it-IT" sz="2600" smtClean="0">
                <a:cs typeface="+mn-cs"/>
              </a:rPr>
              <a:t>Malocclusioni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94288" y="1905000"/>
            <a:ext cx="3440112" cy="4114800"/>
          </a:xfrm>
        </p:spPr>
        <p:txBody>
          <a:bodyPr/>
          <a:lstStyle/>
          <a:p>
            <a:pPr eaLnBrk="1" hangingPunct="1">
              <a:buFont typeface="Wingdings" charset="0"/>
              <a:buChar char="¢"/>
              <a:defRPr/>
            </a:pPr>
            <a:endParaRPr lang="it-IT" sz="2600" smtClean="0">
              <a:cs typeface="+mn-cs"/>
            </a:endParaRPr>
          </a:p>
        </p:txBody>
      </p:sp>
      <p:pic>
        <p:nvPicPr>
          <p:cNvPr id="22532" name="Picture 7" descr="dentis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1433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223</TotalTime>
  <Words>396</Words>
  <Application>Microsoft Office PowerPoint</Application>
  <PresentationFormat>Presentazione su schermo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ＭＳ Ｐゴシック</vt:lpstr>
      <vt:lpstr>Wingdings</vt:lpstr>
      <vt:lpstr>Calibri</vt:lpstr>
      <vt:lpstr>Times New Roman</vt:lpstr>
      <vt:lpstr>Eco</vt:lpstr>
      <vt:lpstr>La Terapia Cranio-Sacrale</vt:lpstr>
      <vt:lpstr>Obiettivo della Terapia Cranio -Sacrale</vt:lpstr>
      <vt:lpstr>Presentazione standard di PowerPoint</vt:lpstr>
      <vt:lpstr>COSA CREA PATOLOGIA NEL TESSUTO CONNETTIVO  ?</vt:lpstr>
      <vt:lpstr>Effetti sulla Postura e sugli Organi</vt:lpstr>
      <vt:lpstr>La Terapia Cranio- Sacrale</vt:lpstr>
      <vt:lpstr>Patologie Ortopediche trattabili con la Terapia Cranio-Sacrale</vt:lpstr>
      <vt:lpstr>Applicazioni della Terapia Cranio-Sacrale in Chirurgia</vt:lpstr>
      <vt:lpstr>Applicazioni della Terapia Cranio-Sacrale in Odontoiatria</vt:lpstr>
      <vt:lpstr>Applicazioni della Terapia Cranio-Sacrale in Otorinolaringoiatria </vt:lpstr>
      <vt:lpstr>Applicazioni della Terapia Cranio-Sacrale in Gastroenterologia </vt:lpstr>
      <vt:lpstr>Applicazioni della Terapia Cranio-Sacrale in Neurologia  </vt:lpstr>
      <vt:lpstr>Ritrovare la Salute ed il Benessere 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Federico</cp:lastModifiedBy>
  <cp:revision>8</cp:revision>
  <dcterms:created xsi:type="dcterms:W3CDTF">2011-02-02T18:09:57Z</dcterms:created>
  <dcterms:modified xsi:type="dcterms:W3CDTF">2013-05-06T06:40:47Z</dcterms:modified>
</cp:coreProperties>
</file>